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Ballpoint" charset="1" panose="000000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png" Type="http://schemas.openxmlformats.org/officeDocument/2006/relationships/image"/><Relationship Id="rId11" Target="../media/image2.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2" Target="../media/image26.png" Type="http://schemas.openxmlformats.org/officeDocument/2006/relationships/image"/><Relationship Id="rId3" Target="../media/image27.svg" Type="http://schemas.openxmlformats.org/officeDocument/2006/relationships/image"/><Relationship Id="rId4" Target="../media/image28.jpe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TextBox 2" id="2"/>
          <p:cNvSpPr txBox="true"/>
          <p:nvPr/>
        </p:nvSpPr>
        <p:spPr>
          <a:xfrm rot="0">
            <a:off x="3127034" y="1266825"/>
            <a:ext cx="12033932" cy="4559050"/>
          </a:xfrm>
          <a:prstGeom prst="rect">
            <a:avLst/>
          </a:prstGeom>
        </p:spPr>
        <p:txBody>
          <a:bodyPr anchor="t" rtlCol="false" tIns="0" lIns="0" bIns="0" rIns="0">
            <a:spAutoFit/>
          </a:bodyPr>
          <a:lstStyle/>
          <a:p>
            <a:pPr algn="ctr">
              <a:lnSpc>
                <a:spcPts val="15846"/>
              </a:lnSpc>
            </a:pPr>
            <a:r>
              <a:rPr lang="en-US" sz="18425">
                <a:solidFill>
                  <a:srgbClr val="2D304E"/>
                </a:solidFill>
                <a:latin typeface="Ballpoint"/>
                <a:ea typeface="Ballpoint"/>
                <a:cs typeface="Ballpoint"/>
                <a:sym typeface="Ballpoint"/>
              </a:rPr>
              <a:t>SCHOOL READINESS</a:t>
            </a:r>
          </a:p>
        </p:txBody>
      </p:sp>
      <p:sp>
        <p:nvSpPr>
          <p:cNvPr name="Freeform 3" id="3"/>
          <p:cNvSpPr/>
          <p:nvPr/>
        </p:nvSpPr>
        <p:spPr>
          <a:xfrm flipH="false" flipV="false" rot="0">
            <a:off x="887477" y="3554305"/>
            <a:ext cx="2704698" cy="3884031"/>
          </a:xfrm>
          <a:custGeom>
            <a:avLst/>
            <a:gdLst/>
            <a:ahLst/>
            <a:cxnLst/>
            <a:rect r="r" b="b" t="t" l="l"/>
            <a:pathLst>
              <a:path h="3884031" w="2704698">
                <a:moveTo>
                  <a:pt x="0" y="0"/>
                </a:moveTo>
                <a:lnTo>
                  <a:pt x="2704699" y="0"/>
                </a:lnTo>
                <a:lnTo>
                  <a:pt x="2704699" y="3884031"/>
                </a:lnTo>
                <a:lnTo>
                  <a:pt x="0" y="38840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14227906" y="3201484"/>
            <a:ext cx="2704698" cy="3884031"/>
          </a:xfrm>
          <a:custGeom>
            <a:avLst/>
            <a:gdLst/>
            <a:ahLst/>
            <a:cxnLst/>
            <a:rect r="r" b="b" t="t" l="l"/>
            <a:pathLst>
              <a:path h="3884031" w="2704698">
                <a:moveTo>
                  <a:pt x="2704699" y="0"/>
                </a:moveTo>
                <a:lnTo>
                  <a:pt x="0" y="0"/>
                </a:lnTo>
                <a:lnTo>
                  <a:pt x="0" y="3884032"/>
                </a:lnTo>
                <a:lnTo>
                  <a:pt x="2704699" y="3884032"/>
                </a:lnTo>
                <a:lnTo>
                  <a:pt x="270469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90271">
            <a:off x="1841195" y="7361048"/>
            <a:ext cx="3501962" cy="3215437"/>
          </a:xfrm>
          <a:custGeom>
            <a:avLst/>
            <a:gdLst/>
            <a:ahLst/>
            <a:cxnLst/>
            <a:rect r="r" b="b" t="t" l="l"/>
            <a:pathLst>
              <a:path h="3215437" w="3501962">
                <a:moveTo>
                  <a:pt x="0" y="0"/>
                </a:moveTo>
                <a:lnTo>
                  <a:pt x="3501961" y="0"/>
                </a:lnTo>
                <a:lnTo>
                  <a:pt x="3501961" y="3215437"/>
                </a:lnTo>
                <a:lnTo>
                  <a:pt x="0" y="32154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978331" y="-216847"/>
            <a:ext cx="2882520" cy="3139378"/>
          </a:xfrm>
          <a:custGeom>
            <a:avLst/>
            <a:gdLst/>
            <a:ahLst/>
            <a:cxnLst/>
            <a:rect r="r" b="b" t="t" l="l"/>
            <a:pathLst>
              <a:path h="3139378" w="2882520">
                <a:moveTo>
                  <a:pt x="0" y="0"/>
                </a:moveTo>
                <a:lnTo>
                  <a:pt x="2882519" y="0"/>
                </a:lnTo>
                <a:lnTo>
                  <a:pt x="2882519" y="3139378"/>
                </a:lnTo>
                <a:lnTo>
                  <a:pt x="0" y="31393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2801455" y="6570852"/>
            <a:ext cx="3236272" cy="3483267"/>
          </a:xfrm>
          <a:custGeom>
            <a:avLst/>
            <a:gdLst/>
            <a:ahLst/>
            <a:cxnLst/>
            <a:rect r="r" b="b" t="t" l="l"/>
            <a:pathLst>
              <a:path h="3483267" w="3236272">
                <a:moveTo>
                  <a:pt x="3236271" y="0"/>
                </a:moveTo>
                <a:lnTo>
                  <a:pt x="0" y="0"/>
                </a:lnTo>
                <a:lnTo>
                  <a:pt x="0" y="3483267"/>
                </a:lnTo>
                <a:lnTo>
                  <a:pt x="3236271" y="3483267"/>
                </a:lnTo>
                <a:lnTo>
                  <a:pt x="323627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2759900" y="-959595"/>
            <a:ext cx="2126115" cy="3459655"/>
          </a:xfrm>
          <a:custGeom>
            <a:avLst/>
            <a:gdLst/>
            <a:ahLst/>
            <a:cxnLst/>
            <a:rect r="r" b="b" t="t" l="l"/>
            <a:pathLst>
              <a:path h="3459655" w="2126115">
                <a:moveTo>
                  <a:pt x="0" y="0"/>
                </a:moveTo>
                <a:lnTo>
                  <a:pt x="2126115" y="0"/>
                </a:lnTo>
                <a:lnTo>
                  <a:pt x="2126115" y="3459655"/>
                </a:lnTo>
                <a:lnTo>
                  <a:pt x="0" y="345965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5108323" y="5707381"/>
            <a:ext cx="8071353" cy="3550919"/>
          </a:xfrm>
          <a:prstGeom prst="rect">
            <a:avLst/>
          </a:prstGeom>
        </p:spPr>
        <p:txBody>
          <a:bodyPr anchor="t" rtlCol="false" tIns="0" lIns="0" bIns="0" rIns="0">
            <a:spAutoFit/>
          </a:bodyPr>
          <a:lstStyle/>
          <a:p>
            <a:pPr algn="ctr">
              <a:lnSpc>
                <a:spcPts val="6719"/>
              </a:lnSpc>
            </a:pPr>
            <a:r>
              <a:rPr lang="en-US" sz="6399">
                <a:solidFill>
                  <a:srgbClr val="2D304E"/>
                </a:solidFill>
                <a:latin typeface="Ballpoint"/>
                <a:ea typeface="Ballpoint"/>
                <a:cs typeface="Ballpoint"/>
                <a:sym typeface="Ballpoint"/>
              </a:rPr>
              <a:t>DR. HILDA MEDRANO</a:t>
            </a:r>
          </a:p>
          <a:p>
            <a:pPr algn="ctr">
              <a:lnSpc>
                <a:spcPts val="6719"/>
              </a:lnSpc>
            </a:pPr>
            <a:r>
              <a:rPr lang="en-US" sz="6399">
                <a:solidFill>
                  <a:srgbClr val="2D304E"/>
                </a:solidFill>
                <a:latin typeface="Ballpoint"/>
                <a:ea typeface="Ballpoint"/>
                <a:cs typeface="Ballpoint"/>
                <a:sym typeface="Ballpoint"/>
              </a:rPr>
              <a:t>Professor and Executive Director </a:t>
            </a:r>
          </a:p>
          <a:p>
            <a:pPr algn="ctr" marL="0" indent="0" lvl="0">
              <a:lnSpc>
                <a:spcPts val="6719"/>
              </a:lnSpc>
              <a:spcBef>
                <a:spcPct val="0"/>
              </a:spcBef>
            </a:pPr>
            <a:r>
              <a:rPr lang="en-US" sz="6399">
                <a:solidFill>
                  <a:srgbClr val="2D304E"/>
                </a:solidFill>
                <a:latin typeface="Ballpoint"/>
                <a:ea typeface="Ballpoint"/>
                <a:cs typeface="Ballpoint"/>
                <a:sym typeface="Ballpoint"/>
              </a:rPr>
              <a:t>EHS-CCP Program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2190023" cy="2170114"/>
          </a:xfrm>
          <a:custGeom>
            <a:avLst/>
            <a:gdLst/>
            <a:ahLst/>
            <a:cxnLst/>
            <a:rect r="r" b="b" t="t" l="l"/>
            <a:pathLst>
              <a:path h="2170114" w="2190023">
                <a:moveTo>
                  <a:pt x="0" y="0"/>
                </a:moveTo>
                <a:lnTo>
                  <a:pt x="2190023" y="0"/>
                </a:lnTo>
                <a:lnTo>
                  <a:pt x="2190023" y="2170114"/>
                </a:lnTo>
                <a:lnTo>
                  <a:pt x="0" y="21701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395845" y="1922825"/>
            <a:ext cx="9090116" cy="5945439"/>
            <a:chOff x="0" y="-8890"/>
            <a:chExt cx="5605780" cy="3666490"/>
          </a:xfrm>
        </p:grpSpPr>
        <p:sp>
          <p:nvSpPr>
            <p:cNvPr name="Freeform 4" id="4"/>
            <p:cNvSpPr/>
            <p:nvPr/>
          </p:nvSpPr>
          <p:spPr>
            <a:xfrm flipH="false" flipV="false" rot="0">
              <a:off x="0" y="5380"/>
              <a:ext cx="5584175" cy="3601338"/>
            </a:xfrm>
            <a:custGeom>
              <a:avLst/>
              <a:gdLst/>
              <a:ahLst/>
              <a:cxnLst/>
              <a:rect r="r" b="b" t="t" l="l"/>
              <a:pathLst>
                <a:path h="3601338" w="5584175">
                  <a:moveTo>
                    <a:pt x="5560060" y="2020270"/>
                  </a:moveTo>
                  <a:cubicBezTo>
                    <a:pt x="5505450" y="2201880"/>
                    <a:pt x="5251450" y="2298400"/>
                    <a:pt x="5109210" y="2134570"/>
                  </a:cubicBezTo>
                  <a:cubicBezTo>
                    <a:pt x="5101590" y="2125680"/>
                    <a:pt x="5095240" y="2116790"/>
                    <a:pt x="5087620" y="2107900"/>
                  </a:cubicBezTo>
                  <a:cubicBezTo>
                    <a:pt x="5085080" y="2110440"/>
                    <a:pt x="5085080" y="2112980"/>
                    <a:pt x="5085080" y="2115520"/>
                  </a:cubicBezTo>
                  <a:cubicBezTo>
                    <a:pt x="5088890" y="2374600"/>
                    <a:pt x="5126990" y="3428700"/>
                    <a:pt x="4568190" y="3109930"/>
                  </a:cubicBezTo>
                  <a:cubicBezTo>
                    <a:pt x="4484370" y="3061670"/>
                    <a:pt x="4441190" y="2977850"/>
                    <a:pt x="4418330" y="2887680"/>
                  </a:cubicBezTo>
                  <a:cubicBezTo>
                    <a:pt x="4377690" y="2990550"/>
                    <a:pt x="4378960" y="3107390"/>
                    <a:pt x="4319270" y="3206450"/>
                  </a:cubicBezTo>
                  <a:cubicBezTo>
                    <a:pt x="4221480" y="3370280"/>
                    <a:pt x="3898900" y="3367740"/>
                    <a:pt x="3856990" y="3158190"/>
                  </a:cubicBezTo>
                  <a:cubicBezTo>
                    <a:pt x="3874770" y="3247090"/>
                    <a:pt x="3624580" y="3289000"/>
                    <a:pt x="3572510" y="3281380"/>
                  </a:cubicBezTo>
                  <a:cubicBezTo>
                    <a:pt x="3422650" y="3257250"/>
                    <a:pt x="3398520" y="3126440"/>
                    <a:pt x="3393440" y="2995630"/>
                  </a:cubicBezTo>
                  <a:cubicBezTo>
                    <a:pt x="3387090" y="2843230"/>
                    <a:pt x="3380740" y="2692100"/>
                    <a:pt x="3375660" y="2539700"/>
                  </a:cubicBezTo>
                  <a:cubicBezTo>
                    <a:pt x="3373120" y="2476200"/>
                    <a:pt x="3373120" y="2408890"/>
                    <a:pt x="3338830" y="2353010"/>
                  </a:cubicBezTo>
                  <a:cubicBezTo>
                    <a:pt x="3247390" y="2646380"/>
                    <a:pt x="3302000" y="2949910"/>
                    <a:pt x="3257550" y="3248360"/>
                  </a:cubicBezTo>
                  <a:cubicBezTo>
                    <a:pt x="3228340" y="3443940"/>
                    <a:pt x="3134360" y="3661110"/>
                    <a:pt x="2898140" y="3586180"/>
                  </a:cubicBezTo>
                  <a:cubicBezTo>
                    <a:pt x="2687320" y="3518870"/>
                    <a:pt x="2691130" y="3261060"/>
                    <a:pt x="2726690" y="3059130"/>
                  </a:cubicBezTo>
                  <a:cubicBezTo>
                    <a:pt x="2708910" y="3103580"/>
                    <a:pt x="2680970" y="3142950"/>
                    <a:pt x="2635250" y="3173430"/>
                  </a:cubicBezTo>
                  <a:cubicBezTo>
                    <a:pt x="2564130" y="3220420"/>
                    <a:pt x="2468880" y="3226770"/>
                    <a:pt x="2391410" y="3189940"/>
                  </a:cubicBezTo>
                  <a:cubicBezTo>
                    <a:pt x="2298700" y="3146760"/>
                    <a:pt x="2261870" y="3024840"/>
                    <a:pt x="2153920" y="3022300"/>
                  </a:cubicBezTo>
                  <a:cubicBezTo>
                    <a:pt x="1908810" y="3015950"/>
                    <a:pt x="2021840" y="3356310"/>
                    <a:pt x="1823720" y="3428700"/>
                  </a:cubicBezTo>
                  <a:cubicBezTo>
                    <a:pt x="1723390" y="3465530"/>
                    <a:pt x="1521460" y="3431240"/>
                    <a:pt x="1414780" y="3414730"/>
                  </a:cubicBezTo>
                  <a:cubicBezTo>
                    <a:pt x="1291590" y="3394410"/>
                    <a:pt x="1236980" y="3328370"/>
                    <a:pt x="1229360" y="3201370"/>
                  </a:cubicBezTo>
                  <a:cubicBezTo>
                    <a:pt x="1224280" y="3121360"/>
                    <a:pt x="1270000" y="2956260"/>
                    <a:pt x="1145540" y="2947370"/>
                  </a:cubicBezTo>
                  <a:cubicBezTo>
                    <a:pt x="1040130" y="2939750"/>
                    <a:pt x="1087120" y="3222960"/>
                    <a:pt x="981710" y="3301700"/>
                  </a:cubicBezTo>
                  <a:cubicBezTo>
                    <a:pt x="928370" y="3342340"/>
                    <a:pt x="855980" y="3355040"/>
                    <a:pt x="789940" y="3339800"/>
                  </a:cubicBezTo>
                  <a:cubicBezTo>
                    <a:pt x="575310" y="3290270"/>
                    <a:pt x="660400" y="2980390"/>
                    <a:pt x="664210" y="2824180"/>
                  </a:cubicBezTo>
                  <a:cubicBezTo>
                    <a:pt x="664210" y="2805130"/>
                    <a:pt x="665480" y="2789890"/>
                    <a:pt x="660400" y="2772110"/>
                  </a:cubicBezTo>
                  <a:cubicBezTo>
                    <a:pt x="434340" y="2737820"/>
                    <a:pt x="259080" y="2815290"/>
                    <a:pt x="196850" y="2519380"/>
                  </a:cubicBezTo>
                  <a:cubicBezTo>
                    <a:pt x="132080" y="2220930"/>
                    <a:pt x="0" y="1874220"/>
                    <a:pt x="0" y="1573230"/>
                  </a:cubicBezTo>
                  <a:cubicBezTo>
                    <a:pt x="1270" y="1570690"/>
                    <a:pt x="2540" y="1569420"/>
                    <a:pt x="3810" y="1566880"/>
                  </a:cubicBezTo>
                  <a:cubicBezTo>
                    <a:pt x="22860" y="1514810"/>
                    <a:pt x="74930" y="1483060"/>
                    <a:pt x="160020" y="1470360"/>
                  </a:cubicBezTo>
                  <a:cubicBezTo>
                    <a:pt x="167640" y="1469090"/>
                    <a:pt x="173990" y="1469090"/>
                    <a:pt x="181610" y="1467820"/>
                  </a:cubicBezTo>
                  <a:cubicBezTo>
                    <a:pt x="181610" y="1462740"/>
                    <a:pt x="181610" y="1458930"/>
                    <a:pt x="181610" y="1455120"/>
                  </a:cubicBezTo>
                  <a:cubicBezTo>
                    <a:pt x="175260" y="1342090"/>
                    <a:pt x="133350" y="1188420"/>
                    <a:pt x="217170" y="1095710"/>
                  </a:cubicBezTo>
                  <a:cubicBezTo>
                    <a:pt x="303530" y="999190"/>
                    <a:pt x="414020" y="1043640"/>
                    <a:pt x="518160" y="1041100"/>
                  </a:cubicBezTo>
                  <a:cubicBezTo>
                    <a:pt x="497840" y="1041100"/>
                    <a:pt x="474980" y="553420"/>
                    <a:pt x="496570" y="511510"/>
                  </a:cubicBezTo>
                  <a:cubicBezTo>
                    <a:pt x="525780" y="455630"/>
                    <a:pt x="584200" y="420070"/>
                    <a:pt x="646430" y="411180"/>
                  </a:cubicBezTo>
                  <a:cubicBezTo>
                    <a:pt x="727710" y="399750"/>
                    <a:pt x="812800" y="427690"/>
                    <a:pt x="866140" y="489920"/>
                  </a:cubicBezTo>
                  <a:cubicBezTo>
                    <a:pt x="886460" y="512780"/>
                    <a:pt x="1000760" y="714710"/>
                    <a:pt x="989330" y="733760"/>
                  </a:cubicBezTo>
                  <a:cubicBezTo>
                    <a:pt x="1023620" y="677880"/>
                    <a:pt x="1140460" y="648670"/>
                    <a:pt x="1207770" y="644860"/>
                  </a:cubicBezTo>
                  <a:cubicBezTo>
                    <a:pt x="1207770" y="641050"/>
                    <a:pt x="1209040" y="638510"/>
                    <a:pt x="1209040" y="635970"/>
                  </a:cubicBezTo>
                  <a:cubicBezTo>
                    <a:pt x="1206500" y="538180"/>
                    <a:pt x="1177290" y="403560"/>
                    <a:pt x="1254760" y="326090"/>
                  </a:cubicBezTo>
                  <a:cubicBezTo>
                    <a:pt x="1292860" y="287990"/>
                    <a:pt x="1350010" y="274020"/>
                    <a:pt x="1403350" y="276560"/>
                  </a:cubicBezTo>
                  <a:cubicBezTo>
                    <a:pt x="1477010" y="280370"/>
                    <a:pt x="1545590" y="332440"/>
                    <a:pt x="1619250" y="324820"/>
                  </a:cubicBezTo>
                  <a:cubicBezTo>
                    <a:pt x="1635760" y="323550"/>
                    <a:pt x="1649730" y="314660"/>
                    <a:pt x="1663700" y="308310"/>
                  </a:cubicBezTo>
                  <a:cubicBezTo>
                    <a:pt x="1990090" y="160990"/>
                    <a:pt x="2053590" y="619460"/>
                    <a:pt x="2086610" y="818850"/>
                  </a:cubicBezTo>
                  <a:cubicBezTo>
                    <a:pt x="2205990" y="742650"/>
                    <a:pt x="2378710" y="766780"/>
                    <a:pt x="2472690" y="872190"/>
                  </a:cubicBezTo>
                  <a:cubicBezTo>
                    <a:pt x="2442210" y="729950"/>
                    <a:pt x="2429510" y="583900"/>
                    <a:pt x="2434590" y="439120"/>
                  </a:cubicBezTo>
                  <a:cubicBezTo>
                    <a:pt x="2437130" y="371810"/>
                    <a:pt x="2444750" y="300690"/>
                    <a:pt x="2489200" y="249890"/>
                  </a:cubicBezTo>
                  <a:cubicBezTo>
                    <a:pt x="2642870" y="77170"/>
                    <a:pt x="2929890" y="257510"/>
                    <a:pt x="2931160" y="456900"/>
                  </a:cubicBezTo>
                  <a:cubicBezTo>
                    <a:pt x="2931160" y="368000"/>
                    <a:pt x="2933700" y="169880"/>
                    <a:pt x="2983230" y="93680"/>
                  </a:cubicBezTo>
                  <a:cubicBezTo>
                    <a:pt x="3031490" y="18750"/>
                    <a:pt x="3088640" y="-5380"/>
                    <a:pt x="3148330" y="970"/>
                  </a:cubicBezTo>
                  <a:cubicBezTo>
                    <a:pt x="3345180" y="25100"/>
                    <a:pt x="3563620" y="408640"/>
                    <a:pt x="3575050" y="544530"/>
                  </a:cubicBezTo>
                  <a:cubicBezTo>
                    <a:pt x="3562350" y="395940"/>
                    <a:pt x="3689350" y="294340"/>
                    <a:pt x="3836670" y="319740"/>
                  </a:cubicBezTo>
                  <a:cubicBezTo>
                    <a:pt x="3915410" y="333710"/>
                    <a:pt x="3964940" y="393400"/>
                    <a:pt x="4048760" y="379430"/>
                  </a:cubicBezTo>
                  <a:cubicBezTo>
                    <a:pt x="4135120" y="365460"/>
                    <a:pt x="4196080" y="304500"/>
                    <a:pt x="4288790" y="340060"/>
                  </a:cubicBezTo>
                  <a:cubicBezTo>
                    <a:pt x="4386580" y="378160"/>
                    <a:pt x="4460240" y="461980"/>
                    <a:pt x="4505960" y="555960"/>
                  </a:cubicBezTo>
                  <a:cubicBezTo>
                    <a:pt x="4598670" y="742650"/>
                    <a:pt x="4622800" y="952200"/>
                    <a:pt x="4645660" y="1156670"/>
                  </a:cubicBezTo>
                  <a:cubicBezTo>
                    <a:pt x="4630420" y="1016970"/>
                    <a:pt x="4662170" y="868380"/>
                    <a:pt x="4671060" y="729950"/>
                  </a:cubicBezTo>
                  <a:cubicBezTo>
                    <a:pt x="4681220" y="554690"/>
                    <a:pt x="4808220" y="441660"/>
                    <a:pt x="4988560" y="501350"/>
                  </a:cubicBezTo>
                  <a:cubicBezTo>
                    <a:pt x="5107940" y="540720"/>
                    <a:pt x="5163820" y="675340"/>
                    <a:pt x="5190490" y="788370"/>
                  </a:cubicBezTo>
                  <a:cubicBezTo>
                    <a:pt x="5204460" y="850600"/>
                    <a:pt x="5283200" y="1350980"/>
                    <a:pt x="5364480" y="1349710"/>
                  </a:cubicBezTo>
                  <a:cubicBezTo>
                    <a:pt x="5492750" y="1348440"/>
                    <a:pt x="5579110" y="1401780"/>
                    <a:pt x="5576570" y="1535130"/>
                  </a:cubicBezTo>
                  <a:cubicBezTo>
                    <a:pt x="5571490" y="1695150"/>
                    <a:pt x="5605780" y="1866600"/>
                    <a:pt x="5560060" y="2020270"/>
                  </a:cubicBezTo>
                  <a:close/>
                </a:path>
              </a:pathLst>
            </a:custGeom>
            <a:blipFill>
              <a:blip r:embed="rId4"/>
              <a:stretch>
                <a:fillRect l="0" t="-1702" r="0" b="-1702"/>
              </a:stretch>
            </a:blipFill>
          </p:spPr>
        </p:sp>
      </p:grpSp>
      <p:sp>
        <p:nvSpPr>
          <p:cNvPr name="Freeform 5" id="5"/>
          <p:cNvSpPr/>
          <p:nvPr/>
        </p:nvSpPr>
        <p:spPr>
          <a:xfrm flipH="false" flipV="false" rot="0">
            <a:off x="7828810" y="7283968"/>
            <a:ext cx="3249223" cy="2735255"/>
          </a:xfrm>
          <a:custGeom>
            <a:avLst/>
            <a:gdLst/>
            <a:ahLst/>
            <a:cxnLst/>
            <a:rect r="r" b="b" t="t" l="l"/>
            <a:pathLst>
              <a:path h="2735255" w="3249223">
                <a:moveTo>
                  <a:pt x="0" y="0"/>
                </a:moveTo>
                <a:lnTo>
                  <a:pt x="3249223" y="0"/>
                </a:lnTo>
                <a:lnTo>
                  <a:pt x="3249223" y="2735255"/>
                </a:lnTo>
                <a:lnTo>
                  <a:pt x="0" y="2735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588973" y="572348"/>
            <a:ext cx="1670327" cy="3082818"/>
          </a:xfrm>
          <a:custGeom>
            <a:avLst/>
            <a:gdLst/>
            <a:ahLst/>
            <a:cxnLst/>
            <a:rect r="r" b="b" t="t" l="l"/>
            <a:pathLst>
              <a:path h="3082818" w="1670327">
                <a:moveTo>
                  <a:pt x="0" y="0"/>
                </a:moveTo>
                <a:lnTo>
                  <a:pt x="1670327" y="0"/>
                </a:lnTo>
                <a:lnTo>
                  <a:pt x="1670327" y="3082818"/>
                </a:lnTo>
                <a:lnTo>
                  <a:pt x="0" y="30828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3288037" y="7211119"/>
            <a:ext cx="4601872" cy="937108"/>
          </a:xfrm>
          <a:custGeom>
            <a:avLst/>
            <a:gdLst/>
            <a:ahLst/>
            <a:cxnLst/>
            <a:rect r="r" b="b" t="t" l="l"/>
            <a:pathLst>
              <a:path h="937108" w="4601872">
                <a:moveTo>
                  <a:pt x="0" y="0"/>
                </a:moveTo>
                <a:lnTo>
                  <a:pt x="4601872" y="0"/>
                </a:lnTo>
                <a:lnTo>
                  <a:pt x="4601872" y="937109"/>
                </a:lnTo>
                <a:lnTo>
                  <a:pt x="0" y="9371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546877" y="3198814"/>
            <a:ext cx="6848968" cy="2193030"/>
          </a:xfrm>
          <a:prstGeom prst="rect">
            <a:avLst/>
          </a:prstGeom>
        </p:spPr>
        <p:txBody>
          <a:bodyPr anchor="t" rtlCol="false" tIns="0" lIns="0" bIns="0" rIns="0">
            <a:spAutoFit/>
          </a:bodyPr>
          <a:lstStyle/>
          <a:p>
            <a:pPr algn="l" marL="0" indent="0" lvl="0">
              <a:lnSpc>
                <a:spcPts val="7863"/>
              </a:lnSpc>
            </a:pPr>
            <a:r>
              <a:rPr lang="en-US" sz="7942">
                <a:solidFill>
                  <a:srgbClr val="2D304E"/>
                </a:solidFill>
                <a:latin typeface="Ballpoint"/>
                <a:ea typeface="Ballpoint"/>
                <a:cs typeface="Ballpoint"/>
                <a:sym typeface="Ballpoint"/>
              </a:rPr>
              <a:t>WH</a:t>
            </a:r>
            <a:r>
              <a:rPr lang="en-US" sz="7942">
                <a:solidFill>
                  <a:srgbClr val="2D304E"/>
                </a:solidFill>
                <a:latin typeface="Ballpoint"/>
                <a:ea typeface="Ballpoint"/>
                <a:cs typeface="Ballpoint"/>
                <a:sym typeface="Ballpoint"/>
              </a:rPr>
              <a:t>AT IS SCHOOL READINESS?</a:t>
            </a:r>
          </a:p>
        </p:txBody>
      </p:sp>
      <p:sp>
        <p:nvSpPr>
          <p:cNvPr name="TextBox 9" id="9"/>
          <p:cNvSpPr txBox="true"/>
          <p:nvPr/>
        </p:nvSpPr>
        <p:spPr>
          <a:xfrm rot="0">
            <a:off x="1546877" y="5334694"/>
            <a:ext cx="6640881" cy="2402967"/>
          </a:xfrm>
          <a:prstGeom prst="rect">
            <a:avLst/>
          </a:prstGeom>
        </p:spPr>
        <p:txBody>
          <a:bodyPr anchor="t" rtlCol="false" tIns="0" lIns="0" bIns="0" rIns="0">
            <a:spAutoFit/>
          </a:bodyPr>
          <a:lstStyle/>
          <a:p>
            <a:pPr algn="l">
              <a:lnSpc>
                <a:spcPts val="3743"/>
              </a:lnSpc>
            </a:pPr>
            <a:r>
              <a:rPr lang="en-US" sz="3199">
                <a:solidFill>
                  <a:srgbClr val="2D304E">
                    <a:alpha val="92941"/>
                  </a:srgbClr>
                </a:solidFill>
                <a:latin typeface="Ballpoint"/>
                <a:ea typeface="Ballpoint"/>
                <a:cs typeface="Ballpoint"/>
                <a:sym typeface="Ballpoint"/>
              </a:rPr>
              <a:t>Sch</a:t>
            </a:r>
            <a:r>
              <a:rPr lang="en-US" sz="3199">
                <a:solidFill>
                  <a:srgbClr val="2D304E">
                    <a:alpha val="92941"/>
                  </a:srgbClr>
                </a:solidFill>
                <a:latin typeface="Ballpoint"/>
                <a:ea typeface="Ballpoint"/>
                <a:cs typeface="Ballpoint"/>
                <a:sym typeface="Ballpoint"/>
              </a:rPr>
              <a:t>ool readiness is foundational across early childhood systems and programs. It means children are ready for school, families are ready to support their children's learning, and schools are ready for children.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grpSp>
        <p:nvGrpSpPr>
          <p:cNvPr name="Group 2" id="2"/>
          <p:cNvGrpSpPr/>
          <p:nvPr/>
        </p:nvGrpSpPr>
        <p:grpSpPr>
          <a:xfrm rot="0">
            <a:off x="11495339" y="2273099"/>
            <a:ext cx="3532510" cy="881892"/>
            <a:chOff x="0" y="0"/>
            <a:chExt cx="1267848" cy="316519"/>
          </a:xfrm>
        </p:grpSpPr>
        <p:sp>
          <p:nvSpPr>
            <p:cNvPr name="Freeform 3" id="3"/>
            <p:cNvSpPr/>
            <p:nvPr/>
          </p:nvSpPr>
          <p:spPr>
            <a:xfrm flipH="false" flipV="false" rot="0">
              <a:off x="0" y="0"/>
              <a:ext cx="1267848" cy="316519"/>
            </a:xfrm>
            <a:custGeom>
              <a:avLst/>
              <a:gdLst/>
              <a:ahLst/>
              <a:cxnLst/>
              <a:rect r="r" b="b" t="t" l="l"/>
              <a:pathLst>
                <a:path h="316519" w="1267848">
                  <a:moveTo>
                    <a:pt x="28491" y="0"/>
                  </a:moveTo>
                  <a:lnTo>
                    <a:pt x="1239357" y="0"/>
                  </a:lnTo>
                  <a:cubicBezTo>
                    <a:pt x="1246914" y="0"/>
                    <a:pt x="1254160" y="3002"/>
                    <a:pt x="1259503" y="8345"/>
                  </a:cubicBezTo>
                  <a:cubicBezTo>
                    <a:pt x="1264847" y="13688"/>
                    <a:pt x="1267848" y="20935"/>
                    <a:pt x="1267848" y="28491"/>
                  </a:cubicBezTo>
                  <a:lnTo>
                    <a:pt x="1267848" y="288027"/>
                  </a:lnTo>
                  <a:cubicBezTo>
                    <a:pt x="1267848" y="303763"/>
                    <a:pt x="1255092" y="316519"/>
                    <a:pt x="1239357" y="316519"/>
                  </a:cubicBezTo>
                  <a:lnTo>
                    <a:pt x="28491" y="316519"/>
                  </a:lnTo>
                  <a:cubicBezTo>
                    <a:pt x="12756" y="316519"/>
                    <a:pt x="0" y="303763"/>
                    <a:pt x="0" y="288027"/>
                  </a:cubicBezTo>
                  <a:lnTo>
                    <a:pt x="0" y="28491"/>
                  </a:lnTo>
                  <a:cubicBezTo>
                    <a:pt x="0" y="12756"/>
                    <a:pt x="12756" y="0"/>
                    <a:pt x="28491" y="0"/>
                  </a:cubicBezTo>
                  <a:close/>
                </a:path>
              </a:pathLst>
            </a:custGeom>
            <a:solidFill>
              <a:srgbClr val="EFB4D8">
                <a:alpha val="92941"/>
              </a:srgbClr>
            </a:solidFill>
            <a:ln cap="sq">
              <a:noFill/>
              <a:prstDash val="solid"/>
              <a:miter/>
            </a:ln>
          </p:spPr>
        </p:sp>
        <p:sp>
          <p:nvSpPr>
            <p:cNvPr name="TextBox 4" id="4"/>
            <p:cNvSpPr txBox="true"/>
            <p:nvPr/>
          </p:nvSpPr>
          <p:spPr>
            <a:xfrm>
              <a:off x="0" y="-209550"/>
              <a:ext cx="1267848" cy="526069"/>
            </a:xfrm>
            <a:prstGeom prst="rect">
              <a:avLst/>
            </a:prstGeom>
          </p:spPr>
          <p:txBody>
            <a:bodyPr anchor="ctr" rtlCol="false" tIns="33557" lIns="33557" bIns="33557" rIns="33557"/>
            <a:lstStyle/>
            <a:p>
              <a:pPr algn="l" marL="0" indent="0" lvl="1">
                <a:lnSpc>
                  <a:spcPts val="7568"/>
                </a:lnSpc>
                <a:spcBef>
                  <a:spcPct val="0"/>
                </a:spcBef>
              </a:pPr>
            </a:p>
          </p:txBody>
        </p:sp>
      </p:grpSp>
      <p:grpSp>
        <p:nvGrpSpPr>
          <p:cNvPr name="Group 5" id="5"/>
          <p:cNvGrpSpPr/>
          <p:nvPr/>
        </p:nvGrpSpPr>
        <p:grpSpPr>
          <a:xfrm rot="0">
            <a:off x="11586498" y="5345686"/>
            <a:ext cx="3532510" cy="881892"/>
            <a:chOff x="0" y="0"/>
            <a:chExt cx="1267848" cy="316519"/>
          </a:xfrm>
        </p:grpSpPr>
        <p:sp>
          <p:nvSpPr>
            <p:cNvPr name="Freeform 6" id="6"/>
            <p:cNvSpPr/>
            <p:nvPr/>
          </p:nvSpPr>
          <p:spPr>
            <a:xfrm flipH="false" flipV="false" rot="0">
              <a:off x="0" y="0"/>
              <a:ext cx="1267848" cy="316519"/>
            </a:xfrm>
            <a:custGeom>
              <a:avLst/>
              <a:gdLst/>
              <a:ahLst/>
              <a:cxnLst/>
              <a:rect r="r" b="b" t="t" l="l"/>
              <a:pathLst>
                <a:path h="316519" w="1267848">
                  <a:moveTo>
                    <a:pt x="28491" y="0"/>
                  </a:moveTo>
                  <a:lnTo>
                    <a:pt x="1239357" y="0"/>
                  </a:lnTo>
                  <a:cubicBezTo>
                    <a:pt x="1246914" y="0"/>
                    <a:pt x="1254160" y="3002"/>
                    <a:pt x="1259503" y="8345"/>
                  </a:cubicBezTo>
                  <a:cubicBezTo>
                    <a:pt x="1264847" y="13688"/>
                    <a:pt x="1267848" y="20935"/>
                    <a:pt x="1267848" y="28491"/>
                  </a:cubicBezTo>
                  <a:lnTo>
                    <a:pt x="1267848" y="288027"/>
                  </a:lnTo>
                  <a:cubicBezTo>
                    <a:pt x="1267848" y="303763"/>
                    <a:pt x="1255092" y="316519"/>
                    <a:pt x="1239357" y="316519"/>
                  </a:cubicBezTo>
                  <a:lnTo>
                    <a:pt x="28491" y="316519"/>
                  </a:lnTo>
                  <a:cubicBezTo>
                    <a:pt x="12756" y="316519"/>
                    <a:pt x="0" y="303763"/>
                    <a:pt x="0" y="288027"/>
                  </a:cubicBezTo>
                  <a:lnTo>
                    <a:pt x="0" y="28491"/>
                  </a:lnTo>
                  <a:cubicBezTo>
                    <a:pt x="0" y="12756"/>
                    <a:pt x="12756" y="0"/>
                    <a:pt x="28491" y="0"/>
                  </a:cubicBezTo>
                  <a:close/>
                </a:path>
              </a:pathLst>
            </a:custGeom>
            <a:solidFill>
              <a:srgbClr val="9DDAD9">
                <a:alpha val="92941"/>
              </a:srgbClr>
            </a:solidFill>
            <a:ln cap="sq">
              <a:noFill/>
              <a:prstDash val="solid"/>
              <a:miter/>
            </a:ln>
          </p:spPr>
        </p:sp>
        <p:sp>
          <p:nvSpPr>
            <p:cNvPr name="TextBox 7" id="7"/>
            <p:cNvSpPr txBox="true"/>
            <p:nvPr/>
          </p:nvSpPr>
          <p:spPr>
            <a:xfrm>
              <a:off x="0" y="-209550"/>
              <a:ext cx="1267848" cy="526069"/>
            </a:xfrm>
            <a:prstGeom prst="rect">
              <a:avLst/>
            </a:prstGeom>
          </p:spPr>
          <p:txBody>
            <a:bodyPr anchor="ctr" rtlCol="false" tIns="33557" lIns="33557" bIns="33557" rIns="33557"/>
            <a:lstStyle/>
            <a:p>
              <a:pPr algn="l" marL="0" indent="0" lvl="1">
                <a:lnSpc>
                  <a:spcPts val="7568"/>
                </a:lnSpc>
                <a:spcBef>
                  <a:spcPct val="0"/>
                </a:spcBef>
              </a:pPr>
            </a:p>
          </p:txBody>
        </p:sp>
      </p:grpSp>
      <p:grpSp>
        <p:nvGrpSpPr>
          <p:cNvPr name="Group 8" id="8"/>
          <p:cNvGrpSpPr/>
          <p:nvPr/>
        </p:nvGrpSpPr>
        <p:grpSpPr>
          <a:xfrm rot="0">
            <a:off x="11512561" y="8446903"/>
            <a:ext cx="3532510" cy="881892"/>
            <a:chOff x="0" y="0"/>
            <a:chExt cx="1267848" cy="316519"/>
          </a:xfrm>
        </p:grpSpPr>
        <p:sp>
          <p:nvSpPr>
            <p:cNvPr name="Freeform 9" id="9"/>
            <p:cNvSpPr/>
            <p:nvPr/>
          </p:nvSpPr>
          <p:spPr>
            <a:xfrm flipH="false" flipV="false" rot="0">
              <a:off x="0" y="0"/>
              <a:ext cx="1267848" cy="316519"/>
            </a:xfrm>
            <a:custGeom>
              <a:avLst/>
              <a:gdLst/>
              <a:ahLst/>
              <a:cxnLst/>
              <a:rect r="r" b="b" t="t" l="l"/>
              <a:pathLst>
                <a:path h="316519" w="1267848">
                  <a:moveTo>
                    <a:pt x="28491" y="0"/>
                  </a:moveTo>
                  <a:lnTo>
                    <a:pt x="1239357" y="0"/>
                  </a:lnTo>
                  <a:cubicBezTo>
                    <a:pt x="1246914" y="0"/>
                    <a:pt x="1254160" y="3002"/>
                    <a:pt x="1259503" y="8345"/>
                  </a:cubicBezTo>
                  <a:cubicBezTo>
                    <a:pt x="1264847" y="13688"/>
                    <a:pt x="1267848" y="20935"/>
                    <a:pt x="1267848" y="28491"/>
                  </a:cubicBezTo>
                  <a:lnTo>
                    <a:pt x="1267848" y="288027"/>
                  </a:lnTo>
                  <a:cubicBezTo>
                    <a:pt x="1267848" y="303763"/>
                    <a:pt x="1255092" y="316519"/>
                    <a:pt x="1239357" y="316519"/>
                  </a:cubicBezTo>
                  <a:lnTo>
                    <a:pt x="28491" y="316519"/>
                  </a:lnTo>
                  <a:cubicBezTo>
                    <a:pt x="12756" y="316519"/>
                    <a:pt x="0" y="303763"/>
                    <a:pt x="0" y="288027"/>
                  </a:cubicBezTo>
                  <a:lnTo>
                    <a:pt x="0" y="28491"/>
                  </a:lnTo>
                  <a:cubicBezTo>
                    <a:pt x="0" y="12756"/>
                    <a:pt x="12756" y="0"/>
                    <a:pt x="28491" y="0"/>
                  </a:cubicBezTo>
                  <a:close/>
                </a:path>
              </a:pathLst>
            </a:custGeom>
            <a:solidFill>
              <a:srgbClr val="FDE3A8">
                <a:alpha val="92941"/>
              </a:srgbClr>
            </a:solidFill>
            <a:ln cap="sq">
              <a:noFill/>
              <a:prstDash val="solid"/>
              <a:miter/>
            </a:ln>
          </p:spPr>
        </p:sp>
        <p:sp>
          <p:nvSpPr>
            <p:cNvPr name="TextBox 10" id="10"/>
            <p:cNvSpPr txBox="true"/>
            <p:nvPr/>
          </p:nvSpPr>
          <p:spPr>
            <a:xfrm>
              <a:off x="0" y="-209550"/>
              <a:ext cx="1267848" cy="526069"/>
            </a:xfrm>
            <a:prstGeom prst="rect">
              <a:avLst/>
            </a:prstGeom>
          </p:spPr>
          <p:txBody>
            <a:bodyPr anchor="ctr" rtlCol="false" tIns="33557" lIns="33557" bIns="33557" rIns="33557"/>
            <a:lstStyle/>
            <a:p>
              <a:pPr algn="l" marL="0" indent="0" lvl="1">
                <a:lnSpc>
                  <a:spcPts val="7568"/>
                </a:lnSpc>
                <a:spcBef>
                  <a:spcPct val="0"/>
                </a:spcBef>
              </a:pPr>
            </a:p>
          </p:txBody>
        </p:sp>
      </p:grpSp>
      <p:sp>
        <p:nvSpPr>
          <p:cNvPr name="Freeform 11" id="11"/>
          <p:cNvSpPr/>
          <p:nvPr/>
        </p:nvSpPr>
        <p:spPr>
          <a:xfrm flipH="false" flipV="false" rot="5400000">
            <a:off x="4944025" y="4846669"/>
            <a:ext cx="6725342" cy="2032904"/>
          </a:xfrm>
          <a:custGeom>
            <a:avLst/>
            <a:gdLst/>
            <a:ahLst/>
            <a:cxnLst/>
            <a:rect r="r" b="b" t="t" l="l"/>
            <a:pathLst>
              <a:path h="2032904" w="6725342">
                <a:moveTo>
                  <a:pt x="0" y="0"/>
                </a:moveTo>
                <a:lnTo>
                  <a:pt x="6725342" y="0"/>
                </a:lnTo>
                <a:lnTo>
                  <a:pt x="6725342" y="2032904"/>
                </a:lnTo>
                <a:lnTo>
                  <a:pt x="0" y="20329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28700" y="1070922"/>
            <a:ext cx="1892896" cy="1971767"/>
          </a:xfrm>
          <a:custGeom>
            <a:avLst/>
            <a:gdLst/>
            <a:ahLst/>
            <a:cxnLst/>
            <a:rect r="r" b="b" t="t" l="l"/>
            <a:pathLst>
              <a:path h="1971767" w="1892896">
                <a:moveTo>
                  <a:pt x="0" y="0"/>
                </a:moveTo>
                <a:lnTo>
                  <a:pt x="1892896" y="0"/>
                </a:lnTo>
                <a:lnTo>
                  <a:pt x="1892896" y="1971767"/>
                </a:lnTo>
                <a:lnTo>
                  <a:pt x="0" y="1971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4783300">
            <a:off x="4789389" y="7648796"/>
            <a:ext cx="1670327" cy="3082818"/>
          </a:xfrm>
          <a:custGeom>
            <a:avLst/>
            <a:gdLst/>
            <a:ahLst/>
            <a:cxnLst/>
            <a:rect r="r" b="b" t="t" l="l"/>
            <a:pathLst>
              <a:path h="3082818" w="1670327">
                <a:moveTo>
                  <a:pt x="0" y="0"/>
                </a:moveTo>
                <a:lnTo>
                  <a:pt x="1670326" y="0"/>
                </a:lnTo>
                <a:lnTo>
                  <a:pt x="1670326" y="3082818"/>
                </a:lnTo>
                <a:lnTo>
                  <a:pt x="0" y="30828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4827529" y="-568144"/>
            <a:ext cx="2916967" cy="2482074"/>
          </a:xfrm>
          <a:custGeom>
            <a:avLst/>
            <a:gdLst/>
            <a:ahLst/>
            <a:cxnLst/>
            <a:rect r="r" b="b" t="t" l="l"/>
            <a:pathLst>
              <a:path h="2482074" w="2916967">
                <a:moveTo>
                  <a:pt x="0" y="0"/>
                </a:moveTo>
                <a:lnTo>
                  <a:pt x="2916967" y="0"/>
                </a:lnTo>
                <a:lnTo>
                  <a:pt x="2916967" y="2482074"/>
                </a:lnTo>
                <a:lnTo>
                  <a:pt x="0" y="24820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1187264">
            <a:off x="-502490" y="7277793"/>
            <a:ext cx="2041643" cy="2931863"/>
          </a:xfrm>
          <a:custGeom>
            <a:avLst/>
            <a:gdLst/>
            <a:ahLst/>
            <a:cxnLst/>
            <a:rect r="r" b="b" t="t" l="l"/>
            <a:pathLst>
              <a:path h="2931863" w="2041643">
                <a:moveTo>
                  <a:pt x="0" y="0"/>
                </a:moveTo>
                <a:lnTo>
                  <a:pt x="2041643" y="0"/>
                </a:lnTo>
                <a:lnTo>
                  <a:pt x="2041643" y="2931862"/>
                </a:lnTo>
                <a:lnTo>
                  <a:pt x="0" y="293186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1447325" y="3699517"/>
            <a:ext cx="5419517" cy="3183630"/>
          </a:xfrm>
          <a:prstGeom prst="rect">
            <a:avLst/>
          </a:prstGeom>
        </p:spPr>
        <p:txBody>
          <a:bodyPr anchor="t" rtlCol="false" tIns="0" lIns="0" bIns="0" rIns="0">
            <a:spAutoFit/>
          </a:bodyPr>
          <a:lstStyle/>
          <a:p>
            <a:pPr algn="l" marL="0" indent="0" lvl="0">
              <a:lnSpc>
                <a:spcPts val="7863"/>
              </a:lnSpc>
              <a:spcBef>
                <a:spcPct val="0"/>
              </a:spcBef>
            </a:pPr>
            <a:r>
              <a:rPr lang="en-US" sz="7942">
                <a:solidFill>
                  <a:srgbClr val="2D304E"/>
                </a:solidFill>
                <a:latin typeface="Ballpoint"/>
                <a:ea typeface="Ballpoint"/>
                <a:cs typeface="Ballpoint"/>
                <a:sym typeface="Ballpoint"/>
              </a:rPr>
              <a:t>School Readiness: Essential for the whole child:</a:t>
            </a:r>
          </a:p>
        </p:txBody>
      </p:sp>
      <p:sp>
        <p:nvSpPr>
          <p:cNvPr name="TextBox 17" id="17"/>
          <p:cNvSpPr txBox="true"/>
          <p:nvPr/>
        </p:nvSpPr>
        <p:spPr>
          <a:xfrm rot="0">
            <a:off x="11620943" y="2370584"/>
            <a:ext cx="3315747" cy="787745"/>
          </a:xfrm>
          <a:prstGeom prst="rect">
            <a:avLst/>
          </a:prstGeom>
        </p:spPr>
        <p:txBody>
          <a:bodyPr anchor="t" rtlCol="false" tIns="0" lIns="0" bIns="0" rIns="0">
            <a:spAutoFit/>
          </a:bodyPr>
          <a:lstStyle/>
          <a:p>
            <a:pPr algn="ctr" marL="0" indent="0" lvl="0">
              <a:lnSpc>
                <a:spcPts val="5071"/>
              </a:lnSpc>
            </a:pPr>
            <a:r>
              <a:rPr lang="en-US" sz="5395">
                <a:solidFill>
                  <a:srgbClr val="2D304E">
                    <a:alpha val="92941"/>
                  </a:srgbClr>
                </a:solidFill>
                <a:latin typeface="Ballpoint"/>
                <a:ea typeface="Ballpoint"/>
                <a:cs typeface="Ballpoint"/>
                <a:sym typeface="Ballpoint"/>
              </a:rPr>
              <a:t>Physical</a:t>
            </a:r>
          </a:p>
        </p:txBody>
      </p:sp>
      <p:sp>
        <p:nvSpPr>
          <p:cNvPr name="TextBox 18" id="18"/>
          <p:cNvSpPr txBox="true"/>
          <p:nvPr/>
        </p:nvSpPr>
        <p:spPr>
          <a:xfrm rot="0">
            <a:off x="11712102" y="5407047"/>
            <a:ext cx="3315747" cy="787745"/>
          </a:xfrm>
          <a:prstGeom prst="rect">
            <a:avLst/>
          </a:prstGeom>
        </p:spPr>
        <p:txBody>
          <a:bodyPr anchor="t" rtlCol="false" tIns="0" lIns="0" bIns="0" rIns="0">
            <a:spAutoFit/>
          </a:bodyPr>
          <a:lstStyle/>
          <a:p>
            <a:pPr algn="ctr" marL="0" indent="0" lvl="0">
              <a:lnSpc>
                <a:spcPts val="5071"/>
              </a:lnSpc>
              <a:spcBef>
                <a:spcPct val="0"/>
              </a:spcBef>
            </a:pPr>
            <a:r>
              <a:rPr lang="en-US" sz="5395">
                <a:solidFill>
                  <a:srgbClr val="2D304E">
                    <a:alpha val="92941"/>
                  </a:srgbClr>
                </a:solidFill>
                <a:latin typeface="Ballpoint"/>
                <a:ea typeface="Ballpoint"/>
                <a:cs typeface="Ballpoint"/>
                <a:sym typeface="Ballpoint"/>
              </a:rPr>
              <a:t>Cognitive</a:t>
            </a:r>
          </a:p>
        </p:txBody>
      </p:sp>
      <p:sp>
        <p:nvSpPr>
          <p:cNvPr name="TextBox 19" id="19"/>
          <p:cNvSpPr txBox="true"/>
          <p:nvPr/>
        </p:nvSpPr>
        <p:spPr>
          <a:xfrm rot="0">
            <a:off x="11638165" y="8531524"/>
            <a:ext cx="3315747" cy="675605"/>
          </a:xfrm>
          <a:prstGeom prst="rect">
            <a:avLst/>
          </a:prstGeom>
        </p:spPr>
        <p:txBody>
          <a:bodyPr anchor="t" rtlCol="false" tIns="0" lIns="0" bIns="0" rIns="0">
            <a:spAutoFit/>
          </a:bodyPr>
          <a:lstStyle/>
          <a:p>
            <a:pPr algn="ctr" marL="0" indent="0" lvl="0">
              <a:lnSpc>
                <a:spcPts val="4319"/>
              </a:lnSpc>
              <a:spcBef>
                <a:spcPct val="0"/>
              </a:spcBef>
            </a:pPr>
            <a:r>
              <a:rPr lang="en-US" sz="4595">
                <a:solidFill>
                  <a:srgbClr val="2D304E">
                    <a:alpha val="92941"/>
                  </a:srgbClr>
                </a:solidFill>
                <a:latin typeface="Ballpoint"/>
                <a:ea typeface="Ballpoint"/>
                <a:cs typeface="Ballpoint"/>
                <a:sym typeface="Ballpoint"/>
              </a:rPr>
              <a:t>Social-emotional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028700"/>
            <a:ext cx="2115626" cy="2150821"/>
          </a:xfrm>
          <a:custGeom>
            <a:avLst/>
            <a:gdLst/>
            <a:ahLst/>
            <a:cxnLst/>
            <a:rect r="r" b="b" t="t" l="l"/>
            <a:pathLst>
              <a:path h="2150821" w="2115626">
                <a:moveTo>
                  <a:pt x="0" y="0"/>
                </a:moveTo>
                <a:lnTo>
                  <a:pt x="2115626" y="0"/>
                </a:lnTo>
                <a:lnTo>
                  <a:pt x="2115626" y="2150821"/>
                </a:lnTo>
                <a:lnTo>
                  <a:pt x="0" y="21508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831593" y="867984"/>
            <a:ext cx="8699418" cy="8042898"/>
            <a:chOff x="-31750" y="-27940"/>
            <a:chExt cx="5233670" cy="4838700"/>
          </a:xfrm>
        </p:grpSpPr>
        <p:sp>
          <p:nvSpPr>
            <p:cNvPr name="Freeform 4" id="4"/>
            <p:cNvSpPr/>
            <p:nvPr/>
          </p:nvSpPr>
          <p:spPr>
            <a:xfrm flipH="false" flipV="false" rot="0">
              <a:off x="27940" y="27940"/>
              <a:ext cx="5175088" cy="4782820"/>
            </a:xfrm>
            <a:custGeom>
              <a:avLst/>
              <a:gdLst/>
              <a:ahLst/>
              <a:cxnLst/>
              <a:rect r="r" b="b" t="t" l="l"/>
              <a:pathLst>
                <a:path h="4782820" w="5175088">
                  <a:moveTo>
                    <a:pt x="5104130" y="2486660"/>
                  </a:moveTo>
                  <a:lnTo>
                    <a:pt x="2940050" y="4650740"/>
                  </a:lnTo>
                  <a:cubicBezTo>
                    <a:pt x="2839720" y="4751070"/>
                    <a:pt x="2668270" y="4742180"/>
                    <a:pt x="2556510" y="4631690"/>
                  </a:cubicBezTo>
                  <a:cubicBezTo>
                    <a:pt x="2444750" y="4519930"/>
                    <a:pt x="2435860" y="4348480"/>
                    <a:pt x="2537460" y="4248150"/>
                  </a:cubicBezTo>
                  <a:lnTo>
                    <a:pt x="2288540" y="4495800"/>
                  </a:lnTo>
                  <a:cubicBezTo>
                    <a:pt x="2188210" y="4596130"/>
                    <a:pt x="2016760" y="4587240"/>
                    <a:pt x="1905000" y="4476750"/>
                  </a:cubicBezTo>
                  <a:cubicBezTo>
                    <a:pt x="1814830" y="4386580"/>
                    <a:pt x="1791970" y="4254500"/>
                    <a:pt x="1841500" y="4155440"/>
                  </a:cubicBezTo>
                  <a:lnTo>
                    <a:pt x="1296670" y="4699000"/>
                  </a:lnTo>
                  <a:cubicBezTo>
                    <a:pt x="1184910" y="4810760"/>
                    <a:pt x="1004570" y="4810760"/>
                    <a:pt x="892810" y="4699000"/>
                  </a:cubicBezTo>
                  <a:cubicBezTo>
                    <a:pt x="781050" y="4587240"/>
                    <a:pt x="781050" y="4406900"/>
                    <a:pt x="892810" y="4295140"/>
                  </a:cubicBezTo>
                  <a:lnTo>
                    <a:pt x="1167130" y="4020820"/>
                  </a:lnTo>
                  <a:cubicBezTo>
                    <a:pt x="1164590" y="4023360"/>
                    <a:pt x="1163320" y="4024630"/>
                    <a:pt x="1160780" y="4027170"/>
                  </a:cubicBezTo>
                  <a:cubicBezTo>
                    <a:pt x="1178560" y="4008120"/>
                    <a:pt x="1192530" y="3987800"/>
                    <a:pt x="1203960" y="3966210"/>
                  </a:cubicBezTo>
                  <a:lnTo>
                    <a:pt x="1182370" y="3987800"/>
                  </a:lnTo>
                  <a:cubicBezTo>
                    <a:pt x="1082040" y="4088130"/>
                    <a:pt x="910590" y="4079240"/>
                    <a:pt x="798830" y="3968750"/>
                  </a:cubicBezTo>
                  <a:cubicBezTo>
                    <a:pt x="708660" y="3878580"/>
                    <a:pt x="685800" y="3746500"/>
                    <a:pt x="734060" y="3647440"/>
                  </a:cubicBezTo>
                  <a:lnTo>
                    <a:pt x="487680" y="3893820"/>
                  </a:lnTo>
                  <a:cubicBezTo>
                    <a:pt x="375920" y="4005580"/>
                    <a:pt x="195580" y="4005580"/>
                    <a:pt x="83820" y="3893820"/>
                  </a:cubicBezTo>
                  <a:cubicBezTo>
                    <a:pt x="-27940" y="3782060"/>
                    <a:pt x="-27940" y="3601720"/>
                    <a:pt x="83820" y="3489960"/>
                  </a:cubicBezTo>
                  <a:lnTo>
                    <a:pt x="692150" y="2882900"/>
                  </a:lnTo>
                  <a:cubicBezTo>
                    <a:pt x="580390" y="2994660"/>
                    <a:pt x="400050" y="2994660"/>
                    <a:pt x="288290" y="2882900"/>
                  </a:cubicBezTo>
                  <a:cubicBezTo>
                    <a:pt x="176530" y="2771140"/>
                    <a:pt x="176530" y="2590800"/>
                    <a:pt x="288290" y="2479040"/>
                  </a:cubicBezTo>
                  <a:lnTo>
                    <a:pt x="2686050" y="83820"/>
                  </a:lnTo>
                  <a:cubicBezTo>
                    <a:pt x="2797810" y="-27940"/>
                    <a:pt x="2978150" y="-27940"/>
                    <a:pt x="3089910" y="83820"/>
                  </a:cubicBezTo>
                  <a:cubicBezTo>
                    <a:pt x="3201670" y="195580"/>
                    <a:pt x="3201670" y="375920"/>
                    <a:pt x="3089910" y="487680"/>
                  </a:cubicBezTo>
                  <a:lnTo>
                    <a:pt x="2192020" y="1384300"/>
                  </a:lnTo>
                  <a:cubicBezTo>
                    <a:pt x="2080260" y="1496060"/>
                    <a:pt x="2080260" y="1676400"/>
                    <a:pt x="2192020" y="1788160"/>
                  </a:cubicBezTo>
                  <a:cubicBezTo>
                    <a:pt x="2282190" y="1878330"/>
                    <a:pt x="2419350" y="1896110"/>
                    <a:pt x="2527300" y="1838960"/>
                  </a:cubicBezTo>
                  <a:lnTo>
                    <a:pt x="2945130" y="1421130"/>
                  </a:lnTo>
                  <a:cubicBezTo>
                    <a:pt x="2964180" y="1402080"/>
                    <a:pt x="2984500" y="1388110"/>
                    <a:pt x="3007360" y="1376680"/>
                  </a:cubicBezTo>
                  <a:lnTo>
                    <a:pt x="3162300" y="1221740"/>
                  </a:lnTo>
                  <a:cubicBezTo>
                    <a:pt x="3274060" y="1109980"/>
                    <a:pt x="3454400" y="1109980"/>
                    <a:pt x="3566160" y="1221740"/>
                  </a:cubicBezTo>
                  <a:cubicBezTo>
                    <a:pt x="3656330" y="1311910"/>
                    <a:pt x="3674110" y="1449070"/>
                    <a:pt x="3616960" y="1557020"/>
                  </a:cubicBezTo>
                  <a:lnTo>
                    <a:pt x="3896360" y="1277620"/>
                  </a:lnTo>
                  <a:cubicBezTo>
                    <a:pt x="3996690" y="1177290"/>
                    <a:pt x="4168140" y="1186180"/>
                    <a:pt x="4279900" y="1296670"/>
                  </a:cubicBezTo>
                  <a:cubicBezTo>
                    <a:pt x="4391660" y="1408430"/>
                    <a:pt x="4400550" y="1579880"/>
                    <a:pt x="4298950" y="1680210"/>
                  </a:cubicBezTo>
                  <a:lnTo>
                    <a:pt x="4230370" y="1748790"/>
                  </a:lnTo>
                  <a:cubicBezTo>
                    <a:pt x="4217670" y="1772920"/>
                    <a:pt x="4201160" y="1795780"/>
                    <a:pt x="4179570" y="1817370"/>
                  </a:cubicBezTo>
                  <a:cubicBezTo>
                    <a:pt x="4159250" y="1837690"/>
                    <a:pt x="4136390" y="1854200"/>
                    <a:pt x="4110990" y="1868170"/>
                  </a:cubicBezTo>
                  <a:lnTo>
                    <a:pt x="4050030" y="1929130"/>
                  </a:lnTo>
                  <a:cubicBezTo>
                    <a:pt x="4051300" y="1927860"/>
                    <a:pt x="4053840" y="1925320"/>
                    <a:pt x="4056380" y="1924050"/>
                  </a:cubicBezTo>
                  <a:cubicBezTo>
                    <a:pt x="3961130" y="2025650"/>
                    <a:pt x="3972560" y="2193290"/>
                    <a:pt x="4081780" y="2302510"/>
                  </a:cubicBezTo>
                  <a:cubicBezTo>
                    <a:pt x="4191000" y="2411730"/>
                    <a:pt x="4358640" y="2421890"/>
                    <a:pt x="4460240" y="2327910"/>
                  </a:cubicBezTo>
                  <a:cubicBezTo>
                    <a:pt x="4458970" y="2330450"/>
                    <a:pt x="4456430" y="2331720"/>
                    <a:pt x="4455160" y="2334260"/>
                  </a:cubicBezTo>
                  <a:lnTo>
                    <a:pt x="4702810" y="2086610"/>
                  </a:lnTo>
                  <a:cubicBezTo>
                    <a:pt x="4803140" y="1986280"/>
                    <a:pt x="4974590" y="1995170"/>
                    <a:pt x="5086350" y="2105660"/>
                  </a:cubicBezTo>
                  <a:cubicBezTo>
                    <a:pt x="5196840" y="2213610"/>
                    <a:pt x="5205730" y="2386330"/>
                    <a:pt x="5104130" y="2486660"/>
                  </a:cubicBezTo>
                  <a:close/>
                </a:path>
              </a:pathLst>
            </a:custGeom>
            <a:blipFill>
              <a:blip r:embed="rId4"/>
              <a:stretch>
                <a:fillRect l="-19228" t="0" r="-19228" b="0"/>
              </a:stretch>
            </a:blipFill>
          </p:spPr>
        </p:sp>
      </p:grpSp>
      <p:sp>
        <p:nvSpPr>
          <p:cNvPr name="Freeform 5" id="5"/>
          <p:cNvSpPr/>
          <p:nvPr/>
        </p:nvSpPr>
        <p:spPr>
          <a:xfrm flipH="false" flipV="false" rot="0">
            <a:off x="7213240" y="-534270"/>
            <a:ext cx="2126115" cy="3459655"/>
          </a:xfrm>
          <a:custGeom>
            <a:avLst/>
            <a:gdLst/>
            <a:ahLst/>
            <a:cxnLst/>
            <a:rect r="r" b="b" t="t" l="l"/>
            <a:pathLst>
              <a:path h="3459655" w="2126115">
                <a:moveTo>
                  <a:pt x="0" y="0"/>
                </a:moveTo>
                <a:lnTo>
                  <a:pt x="2126115" y="0"/>
                </a:lnTo>
                <a:lnTo>
                  <a:pt x="2126115" y="3459654"/>
                </a:lnTo>
                <a:lnTo>
                  <a:pt x="0" y="34596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6098051" y="7396599"/>
            <a:ext cx="2916967" cy="2482074"/>
          </a:xfrm>
          <a:custGeom>
            <a:avLst/>
            <a:gdLst/>
            <a:ahLst/>
            <a:cxnLst/>
            <a:rect r="r" b="b" t="t" l="l"/>
            <a:pathLst>
              <a:path h="2482074" w="2916967">
                <a:moveTo>
                  <a:pt x="0" y="0"/>
                </a:moveTo>
                <a:lnTo>
                  <a:pt x="2916967" y="0"/>
                </a:lnTo>
                <a:lnTo>
                  <a:pt x="2916967" y="2482073"/>
                </a:lnTo>
                <a:lnTo>
                  <a:pt x="0" y="24820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8655839" y="7111756"/>
            <a:ext cx="2361902" cy="2331841"/>
          </a:xfrm>
          <a:custGeom>
            <a:avLst/>
            <a:gdLst/>
            <a:ahLst/>
            <a:cxnLst/>
            <a:rect r="r" b="b" t="t" l="l"/>
            <a:pathLst>
              <a:path h="2331841" w="2361902">
                <a:moveTo>
                  <a:pt x="0" y="0"/>
                </a:moveTo>
                <a:lnTo>
                  <a:pt x="2361902" y="0"/>
                </a:lnTo>
                <a:lnTo>
                  <a:pt x="2361902" y="2331841"/>
                </a:lnTo>
                <a:lnTo>
                  <a:pt x="0" y="23318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1668677" y="3728157"/>
            <a:ext cx="7475323" cy="1644394"/>
          </a:xfrm>
          <a:prstGeom prst="rect">
            <a:avLst/>
          </a:prstGeom>
        </p:spPr>
        <p:txBody>
          <a:bodyPr anchor="t" rtlCol="false" tIns="0" lIns="0" bIns="0" rIns="0">
            <a:spAutoFit/>
          </a:bodyPr>
          <a:lstStyle/>
          <a:p>
            <a:pPr algn="l" marL="0" indent="0" lvl="0">
              <a:lnSpc>
                <a:spcPts val="5883"/>
              </a:lnSpc>
              <a:spcBef>
                <a:spcPct val="0"/>
              </a:spcBef>
            </a:pPr>
            <a:r>
              <a:rPr lang="en-US" sz="5942">
                <a:solidFill>
                  <a:srgbClr val="2D304E"/>
                </a:solidFill>
                <a:latin typeface="Ballpoint"/>
                <a:ea typeface="Ballpoint"/>
                <a:cs typeface="Ballpoint"/>
                <a:sym typeface="Ballpoint"/>
              </a:rPr>
              <a:t>What is School Readiness in Head Start and Early Head Start?</a:t>
            </a:r>
          </a:p>
        </p:txBody>
      </p:sp>
      <p:sp>
        <p:nvSpPr>
          <p:cNvPr name="TextBox 9" id="9"/>
          <p:cNvSpPr txBox="true"/>
          <p:nvPr/>
        </p:nvSpPr>
        <p:spPr>
          <a:xfrm rot="0">
            <a:off x="1668677" y="5315401"/>
            <a:ext cx="6440048" cy="3803142"/>
          </a:xfrm>
          <a:prstGeom prst="rect">
            <a:avLst/>
          </a:prstGeom>
        </p:spPr>
        <p:txBody>
          <a:bodyPr anchor="t" rtlCol="false" tIns="0" lIns="0" bIns="0" rIns="0">
            <a:spAutoFit/>
          </a:bodyPr>
          <a:lstStyle/>
          <a:p>
            <a:pPr algn="l">
              <a:lnSpc>
                <a:spcPts val="3743"/>
              </a:lnSpc>
            </a:pPr>
            <a:r>
              <a:rPr lang="en-US" sz="3199">
                <a:solidFill>
                  <a:srgbClr val="2D304E">
                    <a:alpha val="92941"/>
                  </a:srgbClr>
                </a:solidFill>
                <a:latin typeface="Ballpoint"/>
                <a:ea typeface="Ballpoint"/>
                <a:cs typeface="Ballpoint"/>
                <a:sym typeface="Ballpoint"/>
              </a:rPr>
              <a:t>Head Start views school readiness as children possessing the skills, knowledge, and attitudes necessary for success in school and for later learning and life. </a:t>
            </a:r>
          </a:p>
          <a:p>
            <a:pPr algn="l">
              <a:lnSpc>
                <a:spcPts val="3743"/>
              </a:lnSpc>
            </a:pPr>
          </a:p>
          <a:p>
            <a:pPr algn="l" marL="0" indent="0" lvl="0">
              <a:lnSpc>
                <a:spcPts val="3743"/>
              </a:lnSpc>
              <a:spcBef>
                <a:spcPct val="0"/>
              </a:spcBef>
            </a:pPr>
            <a:r>
              <a:rPr lang="en-US" sz="3199">
                <a:solidFill>
                  <a:srgbClr val="2D304E">
                    <a:alpha val="92941"/>
                  </a:srgbClr>
                </a:solidFill>
                <a:latin typeface="Ballpoint"/>
                <a:ea typeface="Ballpoint"/>
                <a:cs typeface="Ballpoint"/>
                <a:sym typeface="Ballpoint"/>
              </a:rPr>
              <a:t>Head Start and Early Head Start programs promote the school readiness of preschool-aged children, infants, toddlers, and services for pregnant women.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DAG5RroK8DI</dc:identifier>
  <dcterms:modified xsi:type="dcterms:W3CDTF">2011-08-01T06:04:30Z</dcterms:modified>
  <cp:revision>1</cp:revision>
  <dc:title>School Readiness-Dr. Medrano</dc:title>
</cp:coreProperties>
</file>